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handoutMasterIdLst>
    <p:handoutMasterId r:id="rId18"/>
  </p:handoutMasterIdLst>
  <p:sldIdLst>
    <p:sldId id="375" r:id="rId2"/>
    <p:sldId id="305" r:id="rId3"/>
    <p:sldId id="384" r:id="rId4"/>
    <p:sldId id="273" r:id="rId5"/>
    <p:sldId id="298" r:id="rId6"/>
    <p:sldId id="406" r:id="rId7"/>
    <p:sldId id="303" r:id="rId8"/>
    <p:sldId id="407" r:id="rId9"/>
    <p:sldId id="408" r:id="rId10"/>
    <p:sldId id="409" r:id="rId11"/>
    <p:sldId id="410" r:id="rId12"/>
    <p:sldId id="411" r:id="rId13"/>
    <p:sldId id="412" r:id="rId14"/>
    <p:sldId id="414" r:id="rId15"/>
    <p:sldId id="413" r:id="rId16"/>
    <p:sldId id="30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6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0031" autoAdjust="0"/>
  </p:normalViewPr>
  <p:slideViewPr>
    <p:cSldViewPr snapToGrid="0" snapToObjects="1">
      <p:cViewPr varScale="1">
        <p:scale>
          <a:sx n="68" d="100"/>
          <a:sy n="68" d="100"/>
        </p:scale>
        <p:origin x="912" y="32"/>
      </p:cViewPr>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title>
      <c:layout>
        <c:manualLayout>
          <c:xMode val="edge"/>
          <c:yMode val="edge"/>
          <c:x val="0.31558587598425203"/>
          <c:y val="2.578124841404722E-2"/>
        </c:manualLayout>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doughnutChart>
        <c:varyColors val="1"/>
        <c:ser>
          <c:idx val="0"/>
          <c:order val="0"/>
          <c:tx>
            <c:strRef>
              <c:f>Sheet1!$B$1</c:f>
              <c:strCache>
                <c:ptCount val="1"/>
                <c:pt idx="0">
                  <c:v>Total orders</c:v>
                </c:pt>
              </c:strCache>
            </c:strRef>
          </c:tx>
          <c:explosion val="33"/>
          <c:dPt>
            <c:idx val="0"/>
            <c:bubble3D val="0"/>
            <c:spPr>
              <a:solidFill>
                <a:schemeClr val="accent4">
                  <a:shade val="76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716F-45A8-9BBA-FB9171503A96}"/>
              </c:ext>
            </c:extLst>
          </c:dPt>
          <c:dPt>
            <c:idx val="1"/>
            <c:bubble3D val="0"/>
            <c:spPr>
              <a:solidFill>
                <a:schemeClr val="accent4">
                  <a:tint val="77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716F-45A8-9BBA-FB9171503A96}"/>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Sheet1!$A$2:$A$3</c:f>
              <c:strCache>
                <c:ptCount val="2"/>
                <c:pt idx="0">
                  <c:v>Profit margin &lt; 10%</c:v>
                </c:pt>
                <c:pt idx="1">
                  <c:v>Others</c:v>
                </c:pt>
              </c:strCache>
            </c:strRef>
          </c:cat>
          <c:val>
            <c:numRef>
              <c:f>Sheet1!$B$2:$B$3</c:f>
              <c:numCache>
                <c:formatCode>General</c:formatCode>
                <c:ptCount val="2"/>
                <c:pt idx="0">
                  <c:v>38.931565607330803</c:v>
                </c:pt>
                <c:pt idx="1">
                  <c:v>61.068434392669197</c:v>
                </c:pt>
              </c:numCache>
            </c:numRef>
          </c:val>
          <c:extLst>
            <c:ext xmlns:c16="http://schemas.microsoft.com/office/drawing/2014/chart" uri="{C3380CC4-5D6E-409C-BE32-E72D297353CC}">
              <c16:uniqueId val="{00000000-9FAC-4A1C-A4F0-E16535766077}"/>
            </c:ext>
          </c:extLst>
        </c:ser>
        <c:dLbls>
          <c:showLegendKey val="0"/>
          <c:showVal val="0"/>
          <c:showCatName val="0"/>
          <c:showSerName val="0"/>
          <c:showPercent val="1"/>
          <c:showBubbleSize val="0"/>
          <c:showLeaderLines val="1"/>
        </c:dLbls>
        <c:firstSliceAng val="0"/>
        <c:holeSize val="57"/>
      </c:doughnutChart>
      <c:spPr>
        <a:noFill/>
        <a:ln>
          <a:noFill/>
        </a:ln>
        <a:effectLst/>
      </c:spPr>
    </c:plotArea>
    <c:legend>
      <c:legendPos val="r"/>
      <c:layout>
        <c:manualLayout>
          <c:xMode val="edge"/>
          <c:yMode val="edge"/>
          <c:x val="0.6779224901574803"/>
          <c:y val="0.38389902904164436"/>
          <c:w val="0.26270250984251969"/>
          <c:h val="0.18264344348896139"/>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6/14/2022</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w/Caption_1">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152400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6338806"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1524000"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0" name="Straight Connector 9">
            <a:extLst>
              <a:ext uri="{FF2B5EF4-FFF2-40B4-BE49-F238E27FC236}">
                <a16:creationId xmlns:a16="http://schemas.microsoft.com/office/drawing/2014/main" id="{F2E583C8-CCA8-BB4A-B8AA-4ED85B62E67F}"/>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26650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Image and Caption_1">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567641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Overview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noProof="0" smtClean="0"/>
              <a:t>6/14/2022</a:t>
            </a:fld>
            <a:endParaRPr lang="en-US" noProof="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noProof="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noProof="0" smtClean="0"/>
              <a:t>‹#›</a:t>
            </a:fld>
            <a:endParaRPr lang="en-US" noProof="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1658836"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1658836"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1658836"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871764"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877206"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877206"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40891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6/14/2022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6/14/2022</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63" r:id="rId14"/>
    <p:sldLayoutId id="2147483683" r:id="rId15"/>
    <p:sldLayoutId id="2147483685" r:id="rId16"/>
    <p:sldLayoutId id="2147483684" r:id="rId17"/>
    <p:sldLayoutId id="2147483680" r:id="rId18"/>
    <p:sldLayoutId id="2147483691" r:id="rId19"/>
    <p:sldLayoutId id="2147483692" r:id="rId20"/>
    <p:sldLayoutId id="2147483693" r:id="rId21"/>
    <p:sldLayoutId id="2147483694" r:id="rId22"/>
    <p:sldLayoutId id="2147483688" r:id="rId23"/>
    <p:sldLayoutId id="2147483687" r:id="rId24"/>
    <p:sldLayoutId id="2147483689" r:id="rId25"/>
    <p:sldLayoutId id="2147483690" r:id="rId26"/>
    <p:sldLayoutId id="2147483695" r:id="rId27"/>
    <p:sldLayoutId id="2147483696" r:id="rId28"/>
    <p:sldLayoutId id="2147483697" r:id="rId29"/>
    <p:sldLayoutId id="2147483698" r:id="rId30"/>
    <p:sldLayoutId id="2147483667" r:id="rId31"/>
    <p:sldLayoutId id="2147483703" r:id="rId32"/>
    <p:sldLayoutId id="2147483704" r:id="rId33"/>
    <p:sldLayoutId id="2147483705" r:id="rId34"/>
    <p:sldLayoutId id="2147483706" r:id="rId35"/>
    <p:sldLayoutId id="2147483668" r:id="rId36"/>
    <p:sldLayoutId id="2147483700" r:id="rId37"/>
    <p:sldLayoutId id="2147483699" r:id="rId38"/>
    <p:sldLayoutId id="2147483701" r:id="rId39"/>
    <p:sldLayoutId id="2147483702" r:id="rId4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7.png"/><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90610483-F739-454C-AD90-130AC42D0CF9}"/>
              </a:ext>
            </a:extLst>
          </p:cNvPr>
          <p:cNvPicPr>
            <a:picLocks noGrp="1" noChangeAspect="1"/>
          </p:cNvPicPr>
          <p:nvPr>
            <p:ph type="pic" sz="quarter" idx="10"/>
          </p:nvPr>
        </p:nvPicPr>
        <p:blipFill rotWithShape="1">
          <a:blip r:embed="rId2">
            <a:duotone>
              <a:schemeClr val="accent4">
                <a:shade val="45000"/>
                <a:satMod val="135000"/>
              </a:schemeClr>
              <a:prstClr val="white"/>
            </a:duotone>
            <a:alphaModFix amt="38000"/>
            <a:extLst>
              <a:ext uri="{BEBA8EAE-BF5A-486C-A8C5-ECC9F3942E4B}">
                <a14:imgProps xmlns:a14="http://schemas.microsoft.com/office/drawing/2010/main">
                  <a14:imgLayer r:embed="rId3">
                    <a14:imgEffect>
                      <a14:sharpenSoften amount="-14000"/>
                    </a14:imgEffect>
                    <a14:imgEffect>
                      <a14:brightnessContrast bright="-37000" contrast="-9000"/>
                    </a14:imgEffect>
                  </a14:imgLayer>
                </a14:imgProps>
              </a:ext>
            </a:extLst>
          </a:blip>
          <a:srcRect t="3482" b="3482"/>
          <a:stretch/>
        </p:blipFill>
        <p:spPr>
          <a:solidFill>
            <a:schemeClr val="accent4">
              <a:lumMod val="50000"/>
              <a:alpha val="0"/>
            </a:schemeClr>
          </a:solid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1279302" y="2601532"/>
            <a:ext cx="4735132" cy="916112"/>
          </a:xfrm>
        </p:spPr>
        <p:txBody>
          <a:bodyPr>
            <a:normAutofit/>
          </a:bodyPr>
          <a:lstStyle/>
          <a:p>
            <a:r>
              <a:rPr lang="en-US" dirty="0"/>
              <a:t>Data analysis on maximizing sales and profit</a:t>
            </a:r>
            <a:endParaRPr lang="id-ID" dirty="0"/>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1279302" y="21542"/>
            <a:ext cx="4179376" cy="2387600"/>
          </a:xfrm>
        </p:spPr>
        <p:txBody>
          <a:bodyPr/>
          <a:lstStyle/>
          <a:p>
            <a:r>
              <a:rPr lang="en-US" dirty="0"/>
              <a:t>SUPERSTORE PROJECT</a:t>
            </a:r>
          </a:p>
        </p:txBody>
      </p:sp>
      <p:sp>
        <p:nvSpPr>
          <p:cNvPr id="7" name="Text Placeholder 5">
            <a:extLst>
              <a:ext uri="{FF2B5EF4-FFF2-40B4-BE49-F238E27FC236}">
                <a16:creationId xmlns:a16="http://schemas.microsoft.com/office/drawing/2014/main" id="{6C9E93CB-54CE-43F3-8EF0-F83E40A29581}"/>
              </a:ext>
            </a:extLst>
          </p:cNvPr>
          <p:cNvSpPr txBox="1">
            <a:spLocks/>
          </p:cNvSpPr>
          <p:nvPr/>
        </p:nvSpPr>
        <p:spPr>
          <a:xfrm>
            <a:off x="1290038" y="5931065"/>
            <a:ext cx="4735132" cy="916112"/>
          </a:xfrm>
          <a:prstGeom prst="rect">
            <a:avLst/>
          </a:prstGeom>
        </p:spPr>
        <p:txBody>
          <a:bodyPr vert="horz" lIns="0" tIns="45720" rIns="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b="1" i="0" kern="1200" cap="all" spc="300" baseline="0">
                <a:solidFill>
                  <a:schemeClr val="bg1"/>
                </a:solidFill>
                <a:latin typeface="Speak Pro" panose="020B0504020101020102"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dirty="0"/>
              <a:t>Presented by:</a:t>
            </a:r>
          </a:p>
          <a:p>
            <a:r>
              <a:rPr lang="en-US" dirty="0">
                <a:latin typeface="Arial" panose="020B0604020202020204" pitchFamily="34" charset="0"/>
                <a:cs typeface="Arial" panose="020B0604020202020204" pitchFamily="34" charset="0"/>
              </a:rPr>
              <a:t>Esther Reginald </a:t>
            </a:r>
            <a:r>
              <a:rPr lang="en-US" dirty="0" err="1">
                <a:latin typeface="Arial" panose="020B0604020202020204" pitchFamily="34" charset="0"/>
                <a:cs typeface="Arial" panose="020B0604020202020204" pitchFamily="34" charset="0"/>
              </a:rPr>
              <a:t>yeboah</a:t>
            </a:r>
            <a:endParaRPr lang="id-ID"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DFC79B-02BE-457D-BA21-A9E8B4B81167}"/>
              </a:ext>
            </a:extLst>
          </p:cNvPr>
          <p:cNvSpPr>
            <a:spLocks noGrp="1"/>
          </p:cNvSpPr>
          <p:nvPr>
            <p:ph type="ctrTitle"/>
          </p:nvPr>
        </p:nvSpPr>
        <p:spPr>
          <a:xfrm>
            <a:off x="1276063" y="222670"/>
            <a:ext cx="3289100" cy="637507"/>
          </a:xfrm>
        </p:spPr>
        <p:txBody>
          <a:bodyPr/>
          <a:lstStyle/>
          <a:p>
            <a:r>
              <a:rPr lang="en-US" dirty="0"/>
              <a:t>FINDINGS</a:t>
            </a:r>
          </a:p>
        </p:txBody>
      </p:sp>
      <p:sp>
        <p:nvSpPr>
          <p:cNvPr id="13" name="Callout: Down Arrow 12">
            <a:extLst>
              <a:ext uri="{FF2B5EF4-FFF2-40B4-BE49-F238E27FC236}">
                <a16:creationId xmlns:a16="http://schemas.microsoft.com/office/drawing/2014/main" id="{3C9853F0-DE57-4E6C-874B-8DB95D0F2970}"/>
              </a:ext>
            </a:extLst>
          </p:cNvPr>
          <p:cNvSpPr/>
          <p:nvPr/>
        </p:nvSpPr>
        <p:spPr>
          <a:xfrm rot="5400000">
            <a:off x="6605451" y="1271454"/>
            <a:ext cx="6857998" cy="4315097"/>
          </a:xfrm>
          <a:prstGeom prst="downArrowCallout">
            <a:avLst>
              <a:gd name="adj1" fmla="val 1569"/>
              <a:gd name="adj2" fmla="val 3472"/>
              <a:gd name="adj3" fmla="val 25000"/>
              <a:gd name="adj4" fmla="val 69221"/>
            </a:avLst>
          </a:prstGeom>
          <a:solidFill>
            <a:schemeClr val="accent4">
              <a:lumMod val="75000"/>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ntent Placeholder 15">
            <a:extLst>
              <a:ext uri="{FF2B5EF4-FFF2-40B4-BE49-F238E27FC236}">
                <a16:creationId xmlns:a16="http://schemas.microsoft.com/office/drawing/2014/main" id="{F44329BA-AB41-4ACB-9BA1-510DF5717623}"/>
              </a:ext>
            </a:extLst>
          </p:cNvPr>
          <p:cNvSpPr txBox="1">
            <a:spLocks/>
          </p:cNvSpPr>
          <p:nvPr/>
        </p:nvSpPr>
        <p:spPr>
          <a:xfrm>
            <a:off x="9168678" y="222670"/>
            <a:ext cx="2883223" cy="6184569"/>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en-US" sz="1800" b="1" dirty="0">
                <a:solidFill>
                  <a:schemeClr val="bg2"/>
                </a:solidFill>
                <a:latin typeface="Arial" panose="020B0604020202020204" pitchFamily="34" charset="0"/>
                <a:cs typeface="Arial" panose="020B0604020202020204" pitchFamily="34" charset="0"/>
              </a:rPr>
              <a:t>39% of the items sold  according to our data was below a general average advised profit margin.</a:t>
            </a:r>
          </a:p>
          <a:p>
            <a:pPr>
              <a:lnSpc>
                <a:spcPct val="120000"/>
              </a:lnSpc>
            </a:pPr>
            <a:r>
              <a:rPr lang="en-US" sz="1800" b="1" dirty="0">
                <a:solidFill>
                  <a:schemeClr val="bg2"/>
                </a:solidFill>
                <a:latin typeface="Arial" panose="020B0604020202020204" pitchFamily="34" charset="0"/>
                <a:cs typeface="Arial" panose="020B0604020202020204" pitchFamily="34" charset="0"/>
              </a:rPr>
              <a:t>This could have been caused by a lot of factors; from low patronage, obsolete items, hyper-competitive industry, cost of goods, high discounts etc.</a:t>
            </a:r>
          </a:p>
          <a:p>
            <a:pPr>
              <a:lnSpc>
                <a:spcPct val="120000"/>
              </a:lnSpc>
            </a:pPr>
            <a:r>
              <a:rPr lang="en-US" sz="1800" b="1" dirty="0">
                <a:solidFill>
                  <a:schemeClr val="bg2"/>
                </a:solidFill>
                <a:latin typeface="Arial" panose="020B0604020202020204" pitchFamily="34" charset="0"/>
                <a:cs typeface="Arial" panose="020B0604020202020204" pitchFamily="34" charset="0"/>
              </a:rPr>
              <a:t>These factors should be fished out (when we get data that can help) and then we can increase our profit margin to make more profit.</a:t>
            </a:r>
            <a:endParaRPr lang="en-US" b="1" dirty="0">
              <a:solidFill>
                <a:schemeClr val="bg2"/>
              </a:solidFill>
              <a:latin typeface="Arial" panose="020B0604020202020204" pitchFamily="34" charset="0"/>
              <a:cs typeface="Arial" panose="020B0604020202020204" pitchFamily="34" charset="0"/>
            </a:endParaRPr>
          </a:p>
        </p:txBody>
      </p:sp>
      <p:graphicFrame>
        <p:nvGraphicFramePr>
          <p:cNvPr id="7" name="Chart 6">
            <a:extLst>
              <a:ext uri="{FF2B5EF4-FFF2-40B4-BE49-F238E27FC236}">
                <a16:creationId xmlns:a16="http://schemas.microsoft.com/office/drawing/2014/main" id="{F2C7D0AD-F6B7-4C4E-B029-43AA74B8D324}"/>
              </a:ext>
            </a:extLst>
          </p:cNvPr>
          <p:cNvGraphicFramePr/>
          <p:nvPr>
            <p:extLst>
              <p:ext uri="{D42A27DB-BD31-4B8C-83A1-F6EECF244321}">
                <p14:modId xmlns:p14="http://schemas.microsoft.com/office/powerpoint/2010/main" val="166794800"/>
              </p:ext>
            </p:extLst>
          </p:nvPr>
        </p:nvGraphicFramePr>
        <p:xfrm>
          <a:off x="1011129" y="860177"/>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04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BE9321-B016-4220-B773-95CEDDC08DD1}"/>
              </a:ext>
            </a:extLst>
          </p:cNvPr>
          <p:cNvSpPr>
            <a:spLocks noGrp="1"/>
          </p:cNvSpPr>
          <p:nvPr>
            <p:ph type="ctrTitle"/>
          </p:nvPr>
        </p:nvSpPr>
        <p:spPr>
          <a:xfrm>
            <a:off x="7357361" y="146966"/>
            <a:ext cx="3289100" cy="637507"/>
          </a:xfrm>
        </p:spPr>
        <p:txBody>
          <a:bodyPr/>
          <a:lstStyle/>
          <a:p>
            <a:r>
              <a:rPr lang="en-US" dirty="0"/>
              <a:t>FINDINGS</a:t>
            </a:r>
          </a:p>
        </p:txBody>
      </p:sp>
      <p:pic>
        <p:nvPicPr>
          <p:cNvPr id="6" name="Picture 5">
            <a:extLst>
              <a:ext uri="{FF2B5EF4-FFF2-40B4-BE49-F238E27FC236}">
                <a16:creationId xmlns:a16="http://schemas.microsoft.com/office/drawing/2014/main" id="{0713BE99-4003-49DF-9B00-E210E028A6CE}"/>
              </a:ext>
            </a:extLst>
          </p:cNvPr>
          <p:cNvPicPr>
            <a:picLocks noChangeAspect="1"/>
          </p:cNvPicPr>
          <p:nvPr/>
        </p:nvPicPr>
        <p:blipFill rotWithShape="1">
          <a:blip r:embed="rId2"/>
          <a:srcRect l="20915" t="37987" r="55000" b="5279"/>
          <a:stretch/>
        </p:blipFill>
        <p:spPr>
          <a:xfrm>
            <a:off x="1204174" y="584821"/>
            <a:ext cx="4707304" cy="5925423"/>
          </a:xfrm>
          <a:prstGeom prst="rect">
            <a:avLst/>
          </a:prstGeom>
        </p:spPr>
      </p:pic>
      <p:cxnSp>
        <p:nvCxnSpPr>
          <p:cNvPr id="8" name="Straight Arrow Connector 7">
            <a:extLst>
              <a:ext uri="{FF2B5EF4-FFF2-40B4-BE49-F238E27FC236}">
                <a16:creationId xmlns:a16="http://schemas.microsoft.com/office/drawing/2014/main" id="{69C5CB03-A0E1-4BDE-9BDD-98C9031AB616}"/>
              </a:ext>
            </a:extLst>
          </p:cNvPr>
          <p:cNvCxnSpPr>
            <a:cxnSpLocks/>
          </p:cNvCxnSpPr>
          <p:nvPr/>
        </p:nvCxnSpPr>
        <p:spPr>
          <a:xfrm>
            <a:off x="1416676" y="1258312"/>
            <a:ext cx="0" cy="4578439"/>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11" name="Arrow: Down 10">
            <a:extLst>
              <a:ext uri="{FF2B5EF4-FFF2-40B4-BE49-F238E27FC236}">
                <a16:creationId xmlns:a16="http://schemas.microsoft.com/office/drawing/2014/main" id="{10E54A9C-5706-43D3-BCEE-9E545574E417}"/>
              </a:ext>
            </a:extLst>
          </p:cNvPr>
          <p:cNvSpPr/>
          <p:nvPr/>
        </p:nvSpPr>
        <p:spPr>
          <a:xfrm rot="5400000">
            <a:off x="6299913" y="93382"/>
            <a:ext cx="334851" cy="1976907"/>
          </a:xfrm>
          <a:prstGeom prst="down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5" name="Arrow: Down 14">
            <a:extLst>
              <a:ext uri="{FF2B5EF4-FFF2-40B4-BE49-F238E27FC236}">
                <a16:creationId xmlns:a16="http://schemas.microsoft.com/office/drawing/2014/main" id="{4C527494-F874-43E5-84A6-E4D69DE7B11A}"/>
              </a:ext>
            </a:extLst>
          </p:cNvPr>
          <p:cNvSpPr/>
          <p:nvPr/>
        </p:nvSpPr>
        <p:spPr>
          <a:xfrm rot="5400000">
            <a:off x="6299916" y="5141866"/>
            <a:ext cx="334851" cy="1976907"/>
          </a:xfrm>
          <a:prstGeom prst="down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0C5484AB-1361-4B2C-A90B-4D087AE71569}"/>
              </a:ext>
            </a:extLst>
          </p:cNvPr>
          <p:cNvSpPr txBox="1"/>
          <p:nvPr/>
        </p:nvSpPr>
        <p:spPr>
          <a:xfrm>
            <a:off x="8049296" y="875774"/>
            <a:ext cx="2597165" cy="1200329"/>
          </a:xfrm>
          <a:prstGeom prst="rect">
            <a:avLst/>
          </a:prstGeom>
          <a:noFill/>
        </p:spPr>
        <p:txBody>
          <a:bodyPr wrap="square" rtlCol="0">
            <a:spAutoFit/>
          </a:bodyPr>
          <a:lstStyle/>
          <a:p>
            <a:r>
              <a:rPr lang="en-US" dirty="0"/>
              <a:t>Copiers are the most profitable of all subcategory and so is the technology category</a:t>
            </a:r>
          </a:p>
        </p:txBody>
      </p:sp>
      <p:sp>
        <p:nvSpPr>
          <p:cNvPr id="17" name="TextBox 16">
            <a:extLst>
              <a:ext uri="{FF2B5EF4-FFF2-40B4-BE49-F238E27FC236}">
                <a16:creationId xmlns:a16="http://schemas.microsoft.com/office/drawing/2014/main" id="{0C114F8F-2641-42DE-A276-0CFD28E3FDC2}"/>
              </a:ext>
            </a:extLst>
          </p:cNvPr>
          <p:cNvSpPr txBox="1"/>
          <p:nvPr/>
        </p:nvSpPr>
        <p:spPr>
          <a:xfrm>
            <a:off x="8201696" y="5265292"/>
            <a:ext cx="2597165" cy="1200329"/>
          </a:xfrm>
          <a:prstGeom prst="rect">
            <a:avLst/>
          </a:prstGeom>
          <a:noFill/>
        </p:spPr>
        <p:txBody>
          <a:bodyPr wrap="square" rtlCol="0">
            <a:spAutoFit/>
          </a:bodyPr>
          <a:lstStyle/>
          <a:p>
            <a:r>
              <a:rPr lang="en-US" dirty="0"/>
              <a:t>Tables causes us to loss. This can be due to several reasons; style, quality, market etc.</a:t>
            </a:r>
          </a:p>
        </p:txBody>
      </p:sp>
    </p:spTree>
    <p:extLst>
      <p:ext uri="{BB962C8B-B14F-4D97-AF65-F5344CB8AC3E}">
        <p14:creationId xmlns:p14="http://schemas.microsoft.com/office/powerpoint/2010/main" val="2545561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688E127-0394-4C33-A15B-C00328A7DFA7}"/>
              </a:ext>
            </a:extLst>
          </p:cNvPr>
          <p:cNvSpPr>
            <a:spLocks noGrp="1"/>
          </p:cNvSpPr>
          <p:nvPr>
            <p:ph type="ctrTitle"/>
          </p:nvPr>
        </p:nvSpPr>
        <p:spPr>
          <a:xfrm>
            <a:off x="8902900" y="202552"/>
            <a:ext cx="2964982" cy="637507"/>
          </a:xfrm>
        </p:spPr>
        <p:txBody>
          <a:bodyPr/>
          <a:lstStyle/>
          <a:p>
            <a:r>
              <a:rPr lang="en-US" dirty="0"/>
              <a:t>FINDINGS</a:t>
            </a:r>
          </a:p>
        </p:txBody>
      </p:sp>
      <p:sp>
        <p:nvSpPr>
          <p:cNvPr id="4" name="Text Placeholder 3">
            <a:extLst>
              <a:ext uri="{FF2B5EF4-FFF2-40B4-BE49-F238E27FC236}">
                <a16:creationId xmlns:a16="http://schemas.microsoft.com/office/drawing/2014/main" id="{E1E6E59F-C261-46EB-8D21-2F2B32F773AF}"/>
              </a:ext>
            </a:extLst>
          </p:cNvPr>
          <p:cNvSpPr>
            <a:spLocks noGrp="1"/>
          </p:cNvSpPr>
          <p:nvPr>
            <p:ph type="body" sz="quarter" idx="14"/>
          </p:nvPr>
        </p:nvSpPr>
        <p:spPr>
          <a:xfrm>
            <a:off x="9098923" y="2363273"/>
            <a:ext cx="2569336" cy="3760631"/>
          </a:xfrm>
        </p:spPr>
        <p:txBody>
          <a:bodyPr>
            <a:normAutofit lnSpcReduction="10000"/>
          </a:bodyPr>
          <a:lstStyle/>
          <a:p>
            <a:r>
              <a:rPr lang="en-US" dirty="0">
                <a:latin typeface="Arial" panose="020B0604020202020204" pitchFamily="34" charset="0"/>
                <a:cs typeface="Arial" panose="020B0604020202020204" pitchFamily="34" charset="0"/>
              </a:rPr>
              <a:t>Although Canada is not the highest in sale, it is in Profit. This suggests that Canada must have been selling highly profitable items and these items should be encouraged and boosted for even more profit. These items are in the technology category.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EMEA on the other hand is performing way poorly, It needs a boost either through advertisement, higher discounts and tailored products like investing in furniture and Technology category</a:t>
            </a:r>
          </a:p>
        </p:txBody>
      </p:sp>
      <p:pic>
        <p:nvPicPr>
          <p:cNvPr id="10" name="Picture 9">
            <a:extLst>
              <a:ext uri="{FF2B5EF4-FFF2-40B4-BE49-F238E27FC236}">
                <a16:creationId xmlns:a16="http://schemas.microsoft.com/office/drawing/2014/main" id="{363BC615-53C1-49DD-AE48-2CCDD5DAFCF3}"/>
              </a:ext>
            </a:extLst>
          </p:cNvPr>
          <p:cNvPicPr>
            <a:picLocks noChangeAspect="1"/>
          </p:cNvPicPr>
          <p:nvPr/>
        </p:nvPicPr>
        <p:blipFill>
          <a:blip r:embed="rId2"/>
          <a:stretch>
            <a:fillRect/>
          </a:stretch>
        </p:blipFill>
        <p:spPr>
          <a:xfrm>
            <a:off x="1186965" y="3821805"/>
            <a:ext cx="7519153" cy="2755376"/>
          </a:xfrm>
          <a:prstGeom prst="rect">
            <a:avLst/>
          </a:prstGeom>
        </p:spPr>
      </p:pic>
      <p:pic>
        <p:nvPicPr>
          <p:cNvPr id="14" name="Picture 13">
            <a:extLst>
              <a:ext uri="{FF2B5EF4-FFF2-40B4-BE49-F238E27FC236}">
                <a16:creationId xmlns:a16="http://schemas.microsoft.com/office/drawing/2014/main" id="{E429220C-D5AF-4F29-80DA-F66484BB2BC4}"/>
              </a:ext>
            </a:extLst>
          </p:cNvPr>
          <p:cNvPicPr>
            <a:picLocks noChangeAspect="1"/>
          </p:cNvPicPr>
          <p:nvPr/>
        </p:nvPicPr>
        <p:blipFill>
          <a:blip r:embed="rId3"/>
          <a:stretch>
            <a:fillRect/>
          </a:stretch>
        </p:blipFill>
        <p:spPr>
          <a:xfrm>
            <a:off x="1186965" y="840059"/>
            <a:ext cx="7519153" cy="2716787"/>
          </a:xfrm>
          <a:prstGeom prst="rect">
            <a:avLst/>
          </a:prstGeom>
        </p:spPr>
      </p:pic>
    </p:spTree>
    <p:extLst>
      <p:ext uri="{BB962C8B-B14F-4D97-AF65-F5344CB8AC3E}">
        <p14:creationId xmlns:p14="http://schemas.microsoft.com/office/powerpoint/2010/main" val="34210517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BE9321-B016-4220-B773-95CEDDC08DD1}"/>
              </a:ext>
            </a:extLst>
          </p:cNvPr>
          <p:cNvSpPr>
            <a:spLocks noGrp="1"/>
          </p:cNvSpPr>
          <p:nvPr>
            <p:ph type="ctrTitle"/>
          </p:nvPr>
        </p:nvSpPr>
        <p:spPr>
          <a:xfrm>
            <a:off x="1264585" y="292426"/>
            <a:ext cx="3289100" cy="637507"/>
          </a:xfrm>
        </p:spPr>
        <p:txBody>
          <a:bodyPr/>
          <a:lstStyle/>
          <a:p>
            <a:r>
              <a:rPr lang="en-US" dirty="0"/>
              <a:t>FINDINGS</a:t>
            </a:r>
          </a:p>
        </p:txBody>
      </p:sp>
      <p:pic>
        <p:nvPicPr>
          <p:cNvPr id="5" name="Picture 4">
            <a:extLst>
              <a:ext uri="{FF2B5EF4-FFF2-40B4-BE49-F238E27FC236}">
                <a16:creationId xmlns:a16="http://schemas.microsoft.com/office/drawing/2014/main" id="{38A806D2-7A21-4210-AD90-ECB097BC7B8B}"/>
              </a:ext>
            </a:extLst>
          </p:cNvPr>
          <p:cNvPicPr>
            <a:picLocks noChangeAspect="1"/>
          </p:cNvPicPr>
          <p:nvPr/>
        </p:nvPicPr>
        <p:blipFill>
          <a:blip r:embed="rId2"/>
          <a:stretch>
            <a:fillRect/>
          </a:stretch>
        </p:blipFill>
        <p:spPr>
          <a:xfrm>
            <a:off x="1138065" y="929933"/>
            <a:ext cx="6831239" cy="5878863"/>
          </a:xfrm>
          <a:prstGeom prst="rect">
            <a:avLst/>
          </a:prstGeom>
        </p:spPr>
      </p:pic>
      <p:sp>
        <p:nvSpPr>
          <p:cNvPr id="6" name="TextBox 5">
            <a:extLst>
              <a:ext uri="{FF2B5EF4-FFF2-40B4-BE49-F238E27FC236}">
                <a16:creationId xmlns:a16="http://schemas.microsoft.com/office/drawing/2014/main" id="{AC8EE463-7400-42AD-8784-F29BAF15EA40}"/>
              </a:ext>
            </a:extLst>
          </p:cNvPr>
          <p:cNvSpPr txBox="1"/>
          <p:nvPr/>
        </p:nvSpPr>
        <p:spPr>
          <a:xfrm>
            <a:off x="8731876" y="1725770"/>
            <a:ext cx="2756079" cy="3970318"/>
          </a:xfrm>
          <a:prstGeom prst="rect">
            <a:avLst/>
          </a:prstGeom>
          <a:noFill/>
        </p:spPr>
        <p:txBody>
          <a:bodyPr wrap="square" rtlCol="0">
            <a:spAutoFit/>
          </a:bodyPr>
          <a:lstStyle/>
          <a:p>
            <a:r>
              <a:rPr lang="en-US" dirty="0"/>
              <a:t>It is good to notice how the Canada market is gradually going down over the years. This could be a short time slope or a profit margin problem from the discount.</a:t>
            </a:r>
          </a:p>
          <a:p>
            <a:endParaRPr lang="en-US" dirty="0"/>
          </a:p>
          <a:p>
            <a:r>
              <a:rPr lang="en-US" dirty="0"/>
              <a:t>On the other hand, since there is a sign of growth in the EMEA market, more investment in advertisement or discounting could even push it further. </a:t>
            </a:r>
          </a:p>
        </p:txBody>
      </p:sp>
    </p:spTree>
    <p:extLst>
      <p:ext uri="{BB962C8B-B14F-4D97-AF65-F5344CB8AC3E}">
        <p14:creationId xmlns:p14="http://schemas.microsoft.com/office/powerpoint/2010/main" val="3867952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688E127-0394-4C33-A15B-C00328A7DFA7}"/>
              </a:ext>
            </a:extLst>
          </p:cNvPr>
          <p:cNvSpPr>
            <a:spLocks noGrp="1"/>
          </p:cNvSpPr>
          <p:nvPr>
            <p:ph type="ctrTitle"/>
          </p:nvPr>
        </p:nvSpPr>
        <p:spPr>
          <a:xfrm>
            <a:off x="8503581" y="220376"/>
            <a:ext cx="3289100" cy="637507"/>
          </a:xfrm>
        </p:spPr>
        <p:txBody>
          <a:bodyPr/>
          <a:lstStyle/>
          <a:p>
            <a:r>
              <a:rPr lang="en-US" dirty="0"/>
              <a:t>FINDINGS</a:t>
            </a:r>
          </a:p>
        </p:txBody>
      </p:sp>
      <p:sp>
        <p:nvSpPr>
          <p:cNvPr id="4" name="Text Placeholder 3">
            <a:extLst>
              <a:ext uri="{FF2B5EF4-FFF2-40B4-BE49-F238E27FC236}">
                <a16:creationId xmlns:a16="http://schemas.microsoft.com/office/drawing/2014/main" id="{E1E6E59F-C261-46EB-8D21-2F2B32F773AF}"/>
              </a:ext>
            </a:extLst>
          </p:cNvPr>
          <p:cNvSpPr>
            <a:spLocks noGrp="1"/>
          </p:cNvSpPr>
          <p:nvPr>
            <p:ph type="body" sz="quarter" idx="14"/>
          </p:nvPr>
        </p:nvSpPr>
        <p:spPr>
          <a:xfrm>
            <a:off x="2901272" y="197914"/>
            <a:ext cx="3289100" cy="341215"/>
          </a:xfrm>
        </p:spPr>
        <p:txBody>
          <a:bodyPr/>
          <a:lstStyle/>
          <a:p>
            <a:r>
              <a:rPr lang="en-US" b="1" dirty="0"/>
              <a:t>DISCOUNT VS SALES</a:t>
            </a:r>
          </a:p>
        </p:txBody>
      </p:sp>
      <p:pic>
        <p:nvPicPr>
          <p:cNvPr id="6" name="Picture 5">
            <a:extLst>
              <a:ext uri="{FF2B5EF4-FFF2-40B4-BE49-F238E27FC236}">
                <a16:creationId xmlns:a16="http://schemas.microsoft.com/office/drawing/2014/main" id="{ED5D4D61-B0A3-43F9-BAD9-11F452354A06}"/>
              </a:ext>
            </a:extLst>
          </p:cNvPr>
          <p:cNvPicPr>
            <a:picLocks noChangeAspect="1"/>
          </p:cNvPicPr>
          <p:nvPr/>
        </p:nvPicPr>
        <p:blipFill>
          <a:blip r:embed="rId2"/>
          <a:stretch>
            <a:fillRect/>
          </a:stretch>
        </p:blipFill>
        <p:spPr>
          <a:xfrm>
            <a:off x="6498945" y="2908838"/>
            <a:ext cx="5486411" cy="3657607"/>
          </a:xfrm>
          <a:prstGeom prst="rect">
            <a:avLst/>
          </a:prstGeom>
        </p:spPr>
      </p:pic>
      <p:pic>
        <p:nvPicPr>
          <p:cNvPr id="8" name="Picture 7">
            <a:extLst>
              <a:ext uri="{FF2B5EF4-FFF2-40B4-BE49-F238E27FC236}">
                <a16:creationId xmlns:a16="http://schemas.microsoft.com/office/drawing/2014/main" id="{4629A9BE-1009-4B79-A9F0-E30CB3A3E99F}"/>
              </a:ext>
            </a:extLst>
          </p:cNvPr>
          <p:cNvPicPr>
            <a:picLocks noChangeAspect="1"/>
          </p:cNvPicPr>
          <p:nvPr/>
        </p:nvPicPr>
        <p:blipFill>
          <a:blip r:embed="rId3"/>
          <a:stretch>
            <a:fillRect/>
          </a:stretch>
        </p:blipFill>
        <p:spPr>
          <a:xfrm>
            <a:off x="1129048" y="54557"/>
            <a:ext cx="5486411" cy="3657607"/>
          </a:xfrm>
          <a:prstGeom prst="rect">
            <a:avLst/>
          </a:prstGeom>
        </p:spPr>
      </p:pic>
      <p:sp>
        <p:nvSpPr>
          <p:cNvPr id="12" name="Callout: Down Arrow 11">
            <a:extLst>
              <a:ext uri="{FF2B5EF4-FFF2-40B4-BE49-F238E27FC236}">
                <a16:creationId xmlns:a16="http://schemas.microsoft.com/office/drawing/2014/main" id="{F1C481D4-EAD9-4472-8D2A-2ED0B8D83E56}"/>
              </a:ext>
            </a:extLst>
          </p:cNvPr>
          <p:cNvSpPr/>
          <p:nvPr/>
        </p:nvSpPr>
        <p:spPr>
          <a:xfrm rot="16200000">
            <a:off x="3686578" y="3287331"/>
            <a:ext cx="2253803" cy="4037527"/>
          </a:xfrm>
          <a:prstGeom prst="downArrowCallout">
            <a:avLst>
              <a:gd name="adj1" fmla="val 3562"/>
              <a:gd name="adj2" fmla="val 10449"/>
              <a:gd name="adj3" fmla="val 25000"/>
              <a:gd name="adj4" fmla="val 80115"/>
            </a:avLst>
          </a:prstGeom>
          <a:solidFill>
            <a:schemeClr val="accent4">
              <a:lumMod val="75000"/>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3">
            <a:extLst>
              <a:ext uri="{FF2B5EF4-FFF2-40B4-BE49-F238E27FC236}">
                <a16:creationId xmlns:a16="http://schemas.microsoft.com/office/drawing/2014/main" id="{18E59707-C7C4-401C-B744-F3B9D234378B}"/>
              </a:ext>
            </a:extLst>
          </p:cNvPr>
          <p:cNvSpPr txBox="1">
            <a:spLocks/>
          </p:cNvSpPr>
          <p:nvPr/>
        </p:nvSpPr>
        <p:spPr>
          <a:xfrm>
            <a:off x="8342595" y="3014806"/>
            <a:ext cx="3289100" cy="414194"/>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4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4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4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4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DISCOUNT VS PROFIT</a:t>
            </a:r>
          </a:p>
        </p:txBody>
      </p:sp>
      <p:sp>
        <p:nvSpPr>
          <p:cNvPr id="2" name="TextBox 1">
            <a:extLst>
              <a:ext uri="{FF2B5EF4-FFF2-40B4-BE49-F238E27FC236}">
                <a16:creationId xmlns:a16="http://schemas.microsoft.com/office/drawing/2014/main" id="{EC533842-8586-4539-A806-5D38D9358005}"/>
              </a:ext>
            </a:extLst>
          </p:cNvPr>
          <p:cNvSpPr txBox="1"/>
          <p:nvPr/>
        </p:nvSpPr>
        <p:spPr>
          <a:xfrm>
            <a:off x="3114541" y="4532720"/>
            <a:ext cx="2981459" cy="1526790"/>
          </a:xfrm>
          <a:prstGeom prst="rect">
            <a:avLst/>
          </a:prstGeom>
          <a:noFill/>
        </p:spPr>
        <p:txBody>
          <a:bodyPr wrap="square" rtlCol="0">
            <a:spAutoFit/>
          </a:bodyPr>
          <a:lstStyle/>
          <a:p>
            <a:pPr algn="l"/>
            <a:r>
              <a:rPr lang="en-US" i="0" dirty="0">
                <a:ln w="0"/>
                <a:solidFill>
                  <a:schemeClr val="bg2"/>
                </a:solidFill>
                <a:effectLst>
                  <a:outerShdw blurRad="38100" dist="25400" dir="5400000" algn="ctr" rotWithShape="0">
                    <a:srgbClr val="6E747A">
                      <a:alpha val="43000"/>
                    </a:srgbClr>
                  </a:outerShdw>
                </a:effectLst>
                <a:latin typeface="Helvetica Neue"/>
              </a:rPr>
              <a:t>There is a negative correlation between profit and discount which in effect </a:t>
            </a:r>
            <a:r>
              <a:rPr lang="en-US" dirty="0">
                <a:ln w="0"/>
                <a:solidFill>
                  <a:schemeClr val="bg2"/>
                </a:solidFill>
                <a:effectLst>
                  <a:outerShdw blurRad="38100" dist="25400" dir="5400000" algn="ctr" rotWithShape="0">
                    <a:srgbClr val="6E747A">
                      <a:alpha val="43000"/>
                    </a:srgbClr>
                  </a:outerShdw>
                </a:effectLst>
                <a:latin typeface="Helvetica Neue"/>
              </a:rPr>
              <a:t>discount is</a:t>
            </a:r>
            <a:r>
              <a:rPr lang="en-US" i="0" dirty="0">
                <a:ln w="0"/>
                <a:solidFill>
                  <a:schemeClr val="bg2"/>
                </a:solidFill>
                <a:effectLst>
                  <a:outerShdw blurRad="38100" dist="25400" dir="5400000" algn="ctr" rotWithShape="0">
                    <a:srgbClr val="6E747A">
                      <a:alpha val="43000"/>
                    </a:srgbClr>
                  </a:outerShdw>
                </a:effectLst>
                <a:latin typeface="Helvetica Neue"/>
              </a:rPr>
              <a:t> causing the company to loose.</a:t>
            </a:r>
          </a:p>
        </p:txBody>
      </p:sp>
      <p:sp>
        <p:nvSpPr>
          <p:cNvPr id="11" name="Callout: Down Arrow 10">
            <a:extLst>
              <a:ext uri="{FF2B5EF4-FFF2-40B4-BE49-F238E27FC236}">
                <a16:creationId xmlns:a16="http://schemas.microsoft.com/office/drawing/2014/main" id="{4CE16035-B8C2-4F5A-B121-50B446934C41}"/>
              </a:ext>
            </a:extLst>
          </p:cNvPr>
          <p:cNvSpPr/>
          <p:nvPr/>
        </p:nvSpPr>
        <p:spPr>
          <a:xfrm rot="5400000">
            <a:off x="7543127" y="-229362"/>
            <a:ext cx="1987799" cy="4076164"/>
          </a:xfrm>
          <a:prstGeom prst="downArrowCallout">
            <a:avLst>
              <a:gd name="adj1" fmla="val 4161"/>
              <a:gd name="adj2" fmla="val 11247"/>
              <a:gd name="adj3" fmla="val 25000"/>
              <a:gd name="adj4" fmla="val 81758"/>
            </a:avLst>
          </a:prstGeom>
          <a:solidFill>
            <a:schemeClr val="accent4">
              <a:lumMod val="75000"/>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F4969C8D-8DD2-44DC-A559-826357AC72B6}"/>
              </a:ext>
            </a:extLst>
          </p:cNvPr>
          <p:cNvSpPr txBox="1"/>
          <p:nvPr/>
        </p:nvSpPr>
        <p:spPr>
          <a:xfrm>
            <a:off x="7323198" y="923434"/>
            <a:ext cx="3251911" cy="1846659"/>
          </a:xfrm>
          <a:prstGeom prst="rect">
            <a:avLst/>
          </a:prstGeom>
          <a:noFill/>
        </p:spPr>
        <p:txBody>
          <a:bodyPr wrap="square" rtlCol="0">
            <a:spAutoFit/>
          </a:bodyPr>
          <a:lstStyle/>
          <a:p>
            <a:r>
              <a:rPr lang="en-US" sz="1600" i="0" dirty="0">
                <a:ln w="0"/>
                <a:solidFill>
                  <a:schemeClr val="bg2"/>
                </a:solidFill>
                <a:effectLst>
                  <a:outerShdw blurRad="38100" dist="25400" dir="5400000" algn="ctr" rotWithShape="0">
                    <a:srgbClr val="6E747A">
                      <a:alpha val="43000"/>
                    </a:srgbClr>
                  </a:outerShdw>
                </a:effectLst>
                <a:latin typeface="Helvetica Neue"/>
              </a:rPr>
              <a:t>There is a positive although not strong correlation among these variables (sales and discount). This case may likely be that some part of the sales may be responsible for this spike.</a:t>
            </a:r>
          </a:p>
          <a:p>
            <a:endParaRPr lang="en-US"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8182170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688E127-0394-4C33-A15B-C00328A7DFA7}"/>
              </a:ext>
            </a:extLst>
          </p:cNvPr>
          <p:cNvSpPr>
            <a:spLocks noGrp="1"/>
          </p:cNvSpPr>
          <p:nvPr>
            <p:ph type="ctrTitle"/>
          </p:nvPr>
        </p:nvSpPr>
        <p:spPr>
          <a:xfrm>
            <a:off x="1214138" y="189886"/>
            <a:ext cx="7131371" cy="637507"/>
          </a:xfrm>
        </p:spPr>
        <p:txBody>
          <a:bodyPr/>
          <a:lstStyle/>
          <a:p>
            <a:r>
              <a:rPr lang="en-US" dirty="0"/>
              <a:t>Recommendations</a:t>
            </a:r>
          </a:p>
        </p:txBody>
      </p:sp>
      <p:sp>
        <p:nvSpPr>
          <p:cNvPr id="4" name="Text Placeholder 3">
            <a:extLst>
              <a:ext uri="{FF2B5EF4-FFF2-40B4-BE49-F238E27FC236}">
                <a16:creationId xmlns:a16="http://schemas.microsoft.com/office/drawing/2014/main" id="{E1E6E59F-C261-46EB-8D21-2F2B32F773AF}"/>
              </a:ext>
            </a:extLst>
          </p:cNvPr>
          <p:cNvSpPr>
            <a:spLocks noGrp="1"/>
          </p:cNvSpPr>
          <p:nvPr>
            <p:ph type="body" sz="quarter" idx="14"/>
          </p:nvPr>
        </p:nvSpPr>
        <p:spPr>
          <a:xfrm>
            <a:off x="1349368" y="914476"/>
            <a:ext cx="5811286" cy="379851"/>
          </a:xfrm>
        </p:spPr>
        <p:txBody>
          <a:bodyPr>
            <a:normAutofit/>
          </a:bodyPr>
          <a:lstStyle/>
          <a:p>
            <a:r>
              <a:rPr lang="en-US" sz="1600" b="1" dirty="0">
                <a:latin typeface="Arial Black" panose="020B0A04020102020204" pitchFamily="34" charset="0"/>
              </a:rPr>
              <a:t>SO, HOW DO WE INCREASE SALES AND PROFIT?</a:t>
            </a:r>
          </a:p>
        </p:txBody>
      </p:sp>
      <p:sp>
        <p:nvSpPr>
          <p:cNvPr id="2" name="TextBox 1">
            <a:extLst>
              <a:ext uri="{FF2B5EF4-FFF2-40B4-BE49-F238E27FC236}">
                <a16:creationId xmlns:a16="http://schemas.microsoft.com/office/drawing/2014/main" id="{DDDF13F6-51FC-45FF-8FC5-C94DECC208B0}"/>
              </a:ext>
            </a:extLst>
          </p:cNvPr>
          <p:cNvSpPr txBox="1"/>
          <p:nvPr/>
        </p:nvSpPr>
        <p:spPr>
          <a:xfrm>
            <a:off x="1349368" y="1500389"/>
            <a:ext cx="9989192" cy="3693319"/>
          </a:xfrm>
          <a:prstGeom prst="rect">
            <a:avLst/>
          </a:prstGeom>
          <a:noFill/>
        </p:spPr>
        <p:txBody>
          <a:bodyPr wrap="square" rtlCol="0">
            <a:spAutoFit/>
          </a:bodyPr>
          <a:lstStyle/>
          <a:p>
            <a:pPr marL="285750" indent="-285750">
              <a:buFont typeface="Arial" panose="020B0604020202020204" pitchFamily="34" charset="0"/>
              <a:buChar char="•"/>
            </a:pPr>
            <a:r>
              <a:rPr lang="en-US" dirty="0"/>
              <a:t>Increase profit margin: Since 39% of our orders were sold below the standard profit margin of 10-15%, we can assume that most of our products are undersold. Therefore increase the prices of these products especially in markets that are already doing very well.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Discounts should only be applied to market’s where it can help boost sales like the EMEA and Africa. Also, discount should be given at some specific periods of the year and not all year round to avoid losses. Discount should be tailored to only under purchased goods to encourage sales.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More profit can be generated when each market focus on their niche than just getting a regular distribution. Also, cut out products that earns below average profit in each market.</a:t>
            </a:r>
          </a:p>
          <a:p>
            <a:pPr marL="287338" indent="58738"/>
            <a:r>
              <a:rPr lang="en-US" dirty="0"/>
              <a:t>	In addition to this, since technology is the most profitable, more items in this category should be distributed across the markets, low categories like Tables generating loss should be less supplied for sales, and the ones performing averagely can be boosted with discount or advertisement.</a:t>
            </a:r>
          </a:p>
        </p:txBody>
      </p:sp>
    </p:spTree>
    <p:extLst>
      <p:ext uri="{BB962C8B-B14F-4D97-AF65-F5344CB8AC3E}">
        <p14:creationId xmlns:p14="http://schemas.microsoft.com/office/powerpoint/2010/main" val="38201163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2A69256A-29AA-4FFE-AF9E-974E1D9909B8}"/>
              </a:ext>
            </a:extLst>
          </p:cNvPr>
          <p:cNvSpPr/>
          <p:nvPr/>
        </p:nvSpPr>
        <p:spPr>
          <a:xfrm>
            <a:off x="-1068946" y="0"/>
            <a:ext cx="13260946" cy="6858000"/>
          </a:xfrm>
          <a:prstGeom prst="rect">
            <a:avLst/>
          </a:prstGeom>
          <a:gradFill>
            <a:gsLst>
              <a:gs pos="58000">
                <a:schemeClr val="accent2">
                  <a:lumMod val="60000"/>
                  <a:lumOff val="40000"/>
                </a:schemeClr>
              </a:gs>
              <a:gs pos="5000">
                <a:schemeClr val="accent4">
                  <a:satMod val="103000"/>
                  <a:lumMod val="102000"/>
                  <a:tint val="94000"/>
                </a:schemeClr>
              </a:gs>
              <a:gs pos="100000">
                <a:schemeClr val="accent4">
                  <a:lumMod val="99000"/>
                  <a:satMod val="120000"/>
                  <a:shade val="78000"/>
                </a:schemeClr>
              </a:gs>
            </a:gsLst>
          </a:gradFill>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pic>
        <p:nvPicPr>
          <p:cNvPr id="44" name="Picture Placeholder 43">
            <a:extLst>
              <a:ext uri="{FF2B5EF4-FFF2-40B4-BE49-F238E27FC236}">
                <a16:creationId xmlns:a16="http://schemas.microsoft.com/office/drawing/2014/main" id="{8A83D496-501A-4FFB-90A4-AE499B40B64C}"/>
              </a:ext>
            </a:extLst>
          </p:cNvPr>
          <p:cNvPicPr>
            <a:picLocks noGrp="1" noChangeAspect="1"/>
          </p:cNvPicPr>
          <p:nvPr>
            <p:ph type="pic" sz="quarter" idx="10"/>
          </p:nvPr>
        </p:nvPicPr>
        <p:blipFill rotWithShape="1">
          <a:blip r:embed="rId2">
            <a:alphaModFix amt="11000"/>
          </a:blip>
          <a:srcRect l="12308" t="12201" r="9821" b="14372"/>
          <a:stretch/>
        </p:blipFill>
        <p:spPr>
          <a:xfrm>
            <a:off x="-1068946" y="0"/>
            <a:ext cx="13260946" cy="6858000"/>
          </a:xfrm>
          <a:solidFill>
            <a:schemeClr val="accent4">
              <a:lumMod val="50000"/>
              <a:alpha val="35000"/>
            </a:schemeClr>
          </a:solidFill>
        </p:spPr>
      </p:pic>
      <p:sp>
        <p:nvSpPr>
          <p:cNvPr id="40" name="Rectangle 39">
            <a:extLst>
              <a:ext uri="{FF2B5EF4-FFF2-40B4-BE49-F238E27FC236}">
                <a16:creationId xmlns:a16="http://schemas.microsoft.com/office/drawing/2014/main" id="{3DB1BFFE-69BF-4E5B-8593-C1558B2E4BD0}"/>
              </a:ext>
            </a:extLst>
          </p:cNvPr>
          <p:cNvSpPr/>
          <p:nvPr/>
        </p:nvSpPr>
        <p:spPr>
          <a:xfrm>
            <a:off x="1337274" y="1445548"/>
            <a:ext cx="8973228" cy="1754326"/>
          </a:xfrm>
          <a:prstGeom prst="rect">
            <a:avLst/>
          </a:prstGeom>
          <a:noFill/>
          <a:ln>
            <a:noFill/>
          </a:ln>
        </p:spPr>
        <p:txBody>
          <a:bodyPr wrap="square" lIns="91440" tIns="45720" rIns="91440" bIns="45720">
            <a:spAutoFit/>
          </a:bodyPr>
          <a:lstStyle/>
          <a:p>
            <a:pPr algn="ctr"/>
            <a:r>
              <a:rPr lang="en-US" sz="5400" b="1" dirty="0">
                <a:ln w="22225" cap="sq">
                  <a:solidFill>
                    <a:schemeClr val="accent5">
                      <a:lumMod val="75000"/>
                    </a:schemeClr>
                  </a:solidFill>
                  <a:prstDash val="solid"/>
                  <a:bevel/>
                </a:ln>
                <a:solidFill>
                  <a:schemeClr val="bg2"/>
                </a:solidFill>
              </a:rPr>
              <a:t>THANK YOU FOR YOUR ATTENTION</a:t>
            </a:r>
          </a:p>
        </p:txBody>
      </p:sp>
      <p:sp>
        <p:nvSpPr>
          <p:cNvPr id="46" name="TextBox 45">
            <a:extLst>
              <a:ext uri="{FF2B5EF4-FFF2-40B4-BE49-F238E27FC236}">
                <a16:creationId xmlns:a16="http://schemas.microsoft.com/office/drawing/2014/main" id="{1DC59A94-D745-4861-A9E5-E11A86BB6729}"/>
              </a:ext>
            </a:extLst>
          </p:cNvPr>
          <p:cNvSpPr txBox="1"/>
          <p:nvPr/>
        </p:nvSpPr>
        <p:spPr>
          <a:xfrm>
            <a:off x="2885788" y="5167705"/>
            <a:ext cx="6220496" cy="369332"/>
          </a:xfrm>
          <a:prstGeom prst="rect">
            <a:avLst/>
          </a:prstGeom>
          <a:noFill/>
        </p:spPr>
        <p:txBody>
          <a:bodyPr wrap="square" rtlCol="0">
            <a:spAutoFit/>
          </a:bodyPr>
          <a:lstStyle/>
          <a:p>
            <a:pPr algn="ctr"/>
            <a:r>
              <a:rPr lang="en-US" dirty="0">
                <a:solidFill>
                  <a:srgbClr val="FFFF00"/>
                </a:solidFill>
              </a:rPr>
              <a:t>ESTHER REGINALD YEBOAH</a:t>
            </a:r>
          </a:p>
        </p:txBody>
      </p:sp>
    </p:spTree>
    <p:extLst>
      <p:ext uri="{BB962C8B-B14F-4D97-AF65-F5344CB8AC3E}">
        <p14:creationId xmlns:p14="http://schemas.microsoft.com/office/powerpoint/2010/main" val="1098878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r>
              <a:rPr lang="en-US" b="1" dirty="0"/>
              <a:t>Content</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p:txBody>
          <a:bodyPr/>
          <a:lstStyle/>
          <a:p>
            <a:pPr marL="342900" indent="-342900">
              <a:lnSpc>
                <a:spcPct val="200000"/>
              </a:lnSpc>
              <a:buFont typeface="Wingdings" panose="05000000000000000000" pitchFamily="2" charset="2"/>
              <a:buChar char="§"/>
            </a:pPr>
            <a:r>
              <a:rPr lang="en-US" sz="2400" b="1" dirty="0">
                <a:solidFill>
                  <a:schemeClr val="accent4">
                    <a:lumMod val="50000"/>
                  </a:schemeClr>
                </a:solidFill>
                <a:latin typeface="Sagona ExtraLight" panose="02020303050505020204" pitchFamily="18" charset="0"/>
              </a:rPr>
              <a:t>Background</a:t>
            </a:r>
          </a:p>
          <a:p>
            <a:pPr marL="342900" indent="-342900">
              <a:lnSpc>
                <a:spcPct val="200000"/>
              </a:lnSpc>
              <a:buFont typeface="Wingdings" panose="05000000000000000000" pitchFamily="2" charset="2"/>
              <a:buChar char="§"/>
            </a:pPr>
            <a:r>
              <a:rPr lang="en-US" sz="2400" b="1" dirty="0">
                <a:solidFill>
                  <a:schemeClr val="accent4">
                    <a:lumMod val="50000"/>
                  </a:schemeClr>
                </a:solidFill>
                <a:latin typeface="Sagona ExtraLight" panose="02020303050505020204" pitchFamily="18" charset="0"/>
              </a:rPr>
              <a:t>Problem Statement </a:t>
            </a:r>
          </a:p>
          <a:p>
            <a:pPr marL="342900" indent="-342900">
              <a:lnSpc>
                <a:spcPct val="200000"/>
              </a:lnSpc>
              <a:buFont typeface="Wingdings" panose="05000000000000000000" pitchFamily="2" charset="2"/>
              <a:buChar char="§"/>
            </a:pPr>
            <a:r>
              <a:rPr lang="en-US" sz="2400" b="1" dirty="0">
                <a:solidFill>
                  <a:schemeClr val="accent4">
                    <a:lumMod val="50000"/>
                  </a:schemeClr>
                </a:solidFill>
                <a:latin typeface="Sagona ExtraLight" panose="02020303050505020204" pitchFamily="18" charset="0"/>
              </a:rPr>
              <a:t>EDA Findings</a:t>
            </a:r>
          </a:p>
          <a:p>
            <a:pPr marL="342900" indent="-342900">
              <a:lnSpc>
                <a:spcPct val="200000"/>
              </a:lnSpc>
              <a:buFont typeface="Wingdings" panose="05000000000000000000" pitchFamily="2" charset="2"/>
              <a:buChar char="§"/>
            </a:pPr>
            <a:r>
              <a:rPr lang="en-US" sz="2400" b="1" dirty="0">
                <a:solidFill>
                  <a:schemeClr val="accent4">
                    <a:lumMod val="50000"/>
                  </a:schemeClr>
                </a:solidFill>
                <a:latin typeface="Sagona ExtraLight" panose="02020303050505020204" pitchFamily="18" charset="0"/>
              </a:rPr>
              <a:t>Recommendations</a:t>
            </a:r>
          </a:p>
          <a:p>
            <a:endParaRPr lang="en-US" dirty="0"/>
          </a:p>
        </p:txBody>
      </p:sp>
    </p:spTree>
    <p:extLst>
      <p:ext uri="{BB962C8B-B14F-4D97-AF65-F5344CB8AC3E}">
        <p14:creationId xmlns:p14="http://schemas.microsoft.com/office/powerpoint/2010/main" val="2625297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a:stretch>
            <a:fillRect/>
          </a:stretch>
        </p:blip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p:txBody>
          <a:bodyPr/>
          <a:lstStyle/>
          <a:p>
            <a:r>
              <a:rPr lang="en-US" dirty="0">
                <a:solidFill>
                  <a:schemeClr val="bg1"/>
                </a:solidFill>
              </a:rPr>
              <a:t>Who we are</a:t>
            </a:r>
            <a:endParaRPr lang="id-ID" dirty="0">
              <a:solidFill>
                <a:schemeClr val="bg1"/>
              </a:solidFill>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1524000" y="2715790"/>
            <a:ext cx="4673600" cy="2387600"/>
          </a:xfrm>
        </p:spPr>
        <p:txBody>
          <a:bodyPr/>
          <a:lstStyle/>
          <a:p>
            <a:r>
              <a:rPr lang="en-US" dirty="0">
                <a:solidFill>
                  <a:schemeClr val="bg1"/>
                </a:solidFill>
              </a:rPr>
              <a:t>BACKGROUND</a:t>
            </a:r>
          </a:p>
        </p:txBody>
      </p:sp>
    </p:spTree>
    <p:extLst>
      <p:ext uri="{BB962C8B-B14F-4D97-AF65-F5344CB8AC3E}">
        <p14:creationId xmlns:p14="http://schemas.microsoft.com/office/powerpoint/2010/main" val="4067864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Placeholder 7">
            <a:extLst>
              <a:ext uri="{FF2B5EF4-FFF2-40B4-BE49-F238E27FC236}">
                <a16:creationId xmlns:a16="http://schemas.microsoft.com/office/drawing/2014/main" id="{F052F1AC-BE37-2941-839E-B43E10537AD8}"/>
              </a:ext>
            </a:extLst>
          </p:cNvPr>
          <p:cNvPicPr>
            <a:picLocks noGrp="1" noChangeAspect="1"/>
          </p:cNvPicPr>
          <p:nvPr>
            <p:ph type="pic" sz="quarter" idx="10"/>
          </p:nvPr>
        </p:nvPicPr>
        <p:blipFill rotWithShape="1">
          <a:blip r:embed="rId2">
            <a:duotone>
              <a:schemeClr val="accent4">
                <a:shade val="45000"/>
                <a:satMod val="135000"/>
              </a:schemeClr>
              <a:prstClr val="white"/>
            </a:duotone>
            <a:alphaModFix amt="26000"/>
            <a:extLst>
              <a:ext uri="{BEBA8EAE-BF5A-486C-A8C5-ECC9F3942E4B}">
                <a14:imgProps xmlns:a14="http://schemas.microsoft.com/office/drawing/2010/main">
                  <a14:imgLayer r:embed="rId3">
                    <a14:imgEffect>
                      <a14:brightnessContrast bright="-20000" contrast="20000"/>
                    </a14:imgEffect>
                  </a14:imgLayer>
                </a14:imgProps>
              </a:ext>
            </a:extLst>
          </a:blip>
          <a:srcRect t="22776" b="23375"/>
          <a:stretch/>
        </p:blipFill>
        <p:spPr>
          <a:xfrm>
            <a:off x="1146130" y="3546983"/>
            <a:ext cx="10519775" cy="3311018"/>
          </a:xfrm>
        </p:spPr>
      </p:pic>
      <p:sp>
        <p:nvSpPr>
          <p:cNvPr id="7" name="Text Placeholder 6">
            <a:extLst>
              <a:ext uri="{FF2B5EF4-FFF2-40B4-BE49-F238E27FC236}">
                <a16:creationId xmlns:a16="http://schemas.microsoft.com/office/drawing/2014/main" id="{F671A034-1CDF-8B46-90C5-63321B0C91BE}"/>
              </a:ext>
            </a:extLst>
          </p:cNvPr>
          <p:cNvSpPr>
            <a:spLocks noGrp="1"/>
          </p:cNvSpPr>
          <p:nvPr>
            <p:ph idx="1"/>
          </p:nvPr>
        </p:nvSpPr>
        <p:spPr>
          <a:xfrm>
            <a:off x="6031282" y="607512"/>
            <a:ext cx="5711869" cy="2939471"/>
          </a:xfrm>
        </p:spPr>
        <p:txBody>
          <a:bodyPr>
            <a:normAutofit/>
          </a:bodyPr>
          <a:lstStyle/>
          <a:p>
            <a:pPr marL="0" indent="0" algn="r">
              <a:lnSpc>
                <a:spcPct val="150000"/>
              </a:lnSpc>
              <a:buNone/>
            </a:pPr>
            <a:r>
              <a:rPr lang="en-US" sz="2000" b="1" dirty="0">
                <a:latin typeface="Sagona ExtraLight" panose="02020303050505020204" pitchFamily="18" charset="0"/>
              </a:rPr>
              <a:t>We are a multinational retail company  we deal in the sales of  office supplies, furniture, technology equipment and accessories. We have stores in 7 markets;  Africa, APAC, EMEA, EU, US, LATAM, Canada with 13 regions under their umbrella.</a:t>
            </a:r>
          </a:p>
          <a:p>
            <a:pPr marL="0" indent="0">
              <a:buNone/>
            </a:pPr>
            <a:endParaRPr lang="en-US" sz="1800" dirty="0">
              <a:latin typeface="Sagona ExtraLight" panose="02020303050505020204" pitchFamily="18" charset="0"/>
            </a:endParaRPr>
          </a:p>
        </p:txBody>
      </p:sp>
      <p:sp>
        <p:nvSpPr>
          <p:cNvPr id="21" name="Title 20">
            <a:extLst>
              <a:ext uri="{FF2B5EF4-FFF2-40B4-BE49-F238E27FC236}">
                <a16:creationId xmlns:a16="http://schemas.microsoft.com/office/drawing/2014/main" id="{B3E69B71-5849-7541-ADEA-D19838B3CF0C}"/>
              </a:ext>
            </a:extLst>
          </p:cNvPr>
          <p:cNvSpPr>
            <a:spLocks noGrp="1"/>
          </p:cNvSpPr>
          <p:nvPr>
            <p:ph type="ctrTitle"/>
          </p:nvPr>
        </p:nvSpPr>
        <p:spPr>
          <a:xfrm>
            <a:off x="1523999" y="339644"/>
            <a:ext cx="4269289" cy="2873282"/>
          </a:xfrm>
        </p:spPr>
        <p:txBody>
          <a:bodyPr/>
          <a:lstStyle/>
          <a:p>
            <a:r>
              <a:rPr lang="en-US" dirty="0"/>
              <a:t>Who we are:</a:t>
            </a:r>
          </a:p>
        </p:txBody>
      </p:sp>
    </p:spTree>
    <p:extLst>
      <p:ext uri="{BB962C8B-B14F-4D97-AF65-F5344CB8AC3E}">
        <p14:creationId xmlns:p14="http://schemas.microsoft.com/office/powerpoint/2010/main" val="21678234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E93AABDC-C3FD-F345-990B-6E2D88310423}"/>
              </a:ext>
            </a:extLst>
          </p:cNvPr>
          <p:cNvSpPr>
            <a:spLocks noGrp="1"/>
          </p:cNvSpPr>
          <p:nvPr>
            <p:ph type="ctrTitle"/>
          </p:nvPr>
        </p:nvSpPr>
        <p:spPr>
          <a:xfrm>
            <a:off x="1627321" y="327119"/>
            <a:ext cx="10134369" cy="1002552"/>
          </a:xfrm>
        </p:spPr>
        <p:txBody>
          <a:bodyPr/>
          <a:lstStyle/>
          <a:p>
            <a:r>
              <a:rPr lang="en-US" dirty="0"/>
              <a:t>PROBLEM STATEMENT</a:t>
            </a:r>
          </a:p>
        </p:txBody>
      </p:sp>
      <p:sp>
        <p:nvSpPr>
          <p:cNvPr id="3" name="Content Placeholder 2">
            <a:extLst>
              <a:ext uri="{FF2B5EF4-FFF2-40B4-BE49-F238E27FC236}">
                <a16:creationId xmlns:a16="http://schemas.microsoft.com/office/drawing/2014/main" id="{65315FCB-0039-EF4F-AFE0-33905D91929E}"/>
              </a:ext>
            </a:extLst>
          </p:cNvPr>
          <p:cNvSpPr>
            <a:spLocks noGrp="1"/>
          </p:cNvSpPr>
          <p:nvPr>
            <p:ph sz="half" idx="1"/>
          </p:nvPr>
        </p:nvSpPr>
        <p:spPr/>
        <p:txBody>
          <a:bodyPr>
            <a:normAutofit/>
          </a:bodyPr>
          <a:lstStyle/>
          <a:p>
            <a:pPr marL="0" indent="0">
              <a:buNone/>
            </a:pPr>
            <a:r>
              <a:rPr lang="en-US" sz="1600" dirty="0">
                <a:latin typeface="Sagona ExtraLight" panose="02020303050505020204" pitchFamily="18" charset="0"/>
              </a:rPr>
              <a:t>We are a multinational retail company  and have decided to embark on a campaign called</a:t>
            </a:r>
            <a:r>
              <a:rPr lang="en-US" sz="1600" b="1" dirty="0">
                <a:latin typeface="Sagona ExtraLight" panose="02020303050505020204" pitchFamily="18" charset="0"/>
              </a:rPr>
              <a:t> 'Operation Increase Sales and Profit' (OISP)</a:t>
            </a:r>
            <a:r>
              <a:rPr lang="en-US" sz="1600" dirty="0">
                <a:latin typeface="Sagona ExtraLight" panose="02020303050505020204" pitchFamily="18" charset="0"/>
              </a:rPr>
              <a:t> which focuses on increasing the sales of the company and maximizing profit.</a:t>
            </a:r>
          </a:p>
          <a:p>
            <a:pPr marL="0" indent="0">
              <a:buNone/>
            </a:pPr>
            <a:endParaRPr lang="en-US" sz="1600" dirty="0">
              <a:latin typeface="Sagona ExtraLight" panose="02020303050505020204" pitchFamily="18" charset="0"/>
            </a:endParaRPr>
          </a:p>
          <a:p>
            <a:pPr marL="0" indent="0">
              <a:buNone/>
            </a:pPr>
            <a:r>
              <a:rPr lang="en-US" sz="1600" dirty="0">
                <a:latin typeface="Sagona ExtraLight" panose="02020303050505020204" pitchFamily="18" charset="0"/>
              </a:rPr>
              <a:t>Before the management team of the company can take any actionable decision with regards to this campaign, they want to draw the necessary insight from the existing data the company gathered.</a:t>
            </a:r>
          </a:p>
        </p:txBody>
      </p:sp>
      <p:pic>
        <p:nvPicPr>
          <p:cNvPr id="4" name="Graphic 3" descr="Lightbulb and gear with solid fill">
            <a:extLst>
              <a:ext uri="{FF2B5EF4-FFF2-40B4-BE49-F238E27FC236}">
                <a16:creationId xmlns:a16="http://schemas.microsoft.com/office/drawing/2014/main" id="{136B4F18-4D39-46BC-9557-2B4138A555EF}"/>
              </a:ext>
            </a:extLst>
          </p:cNvPr>
          <p:cNvPicPr>
            <a:picLocks noChangeAspect="1"/>
          </p:cNvPicPr>
          <p:nvPr/>
        </p:nvPicPr>
        <p:blipFill>
          <a:blip r:embed="rId2">
            <a:duotone>
              <a:schemeClr val="accent4">
                <a:shade val="45000"/>
                <a:satMod val="135000"/>
              </a:schemeClr>
              <a:prstClr val="white"/>
            </a:duotone>
            <a:extLst>
              <a:ext uri="{96DAC541-7B7A-43D3-8B79-37D633B846F1}">
                <asvg:svgBlip xmlns:asvg="http://schemas.microsoft.com/office/drawing/2016/SVG/main" r:embed="rId3"/>
              </a:ext>
            </a:extLst>
          </a:blip>
          <a:stretch>
            <a:fillRect/>
          </a:stretch>
        </p:blipFill>
        <p:spPr>
          <a:xfrm>
            <a:off x="8857989" y="1372974"/>
            <a:ext cx="1758686" cy="1758686"/>
          </a:xfrm>
          <a:prstGeom prst="rect">
            <a:avLst/>
          </a:prstGeom>
        </p:spPr>
      </p:pic>
      <p:sp>
        <p:nvSpPr>
          <p:cNvPr id="6" name="Callout: Down Arrow 5">
            <a:extLst>
              <a:ext uri="{FF2B5EF4-FFF2-40B4-BE49-F238E27FC236}">
                <a16:creationId xmlns:a16="http://schemas.microsoft.com/office/drawing/2014/main" id="{16171E96-BB3C-44F6-896A-0A1CFDE593E6}"/>
              </a:ext>
            </a:extLst>
          </p:cNvPr>
          <p:cNvSpPr/>
          <p:nvPr/>
        </p:nvSpPr>
        <p:spPr>
          <a:xfrm rot="5400000">
            <a:off x="7538387" y="1921856"/>
            <a:ext cx="2849128" cy="6458098"/>
          </a:xfrm>
          <a:prstGeom prst="downArrowCallout">
            <a:avLst>
              <a:gd name="adj1" fmla="val 0"/>
              <a:gd name="adj2" fmla="val 11347"/>
              <a:gd name="adj3" fmla="val 25000"/>
              <a:gd name="adj4" fmla="val 62773"/>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tent Placeholder 15">
            <a:extLst>
              <a:ext uri="{FF2B5EF4-FFF2-40B4-BE49-F238E27FC236}">
                <a16:creationId xmlns:a16="http://schemas.microsoft.com/office/drawing/2014/main" id="{61E23B57-A482-8F4B-9021-86FE326A6D10}"/>
              </a:ext>
            </a:extLst>
          </p:cNvPr>
          <p:cNvSpPr>
            <a:spLocks noGrp="1"/>
          </p:cNvSpPr>
          <p:nvPr>
            <p:ph sz="half" idx="2"/>
          </p:nvPr>
        </p:nvSpPr>
        <p:spPr>
          <a:xfrm>
            <a:off x="8271005" y="4151761"/>
            <a:ext cx="3770085" cy="1975982"/>
          </a:xfrm>
        </p:spPr>
        <p:txBody>
          <a:bodyPr>
            <a:normAutofit lnSpcReduction="10000"/>
          </a:bodyPr>
          <a:lstStyle/>
          <a:p>
            <a:r>
              <a:rPr lang="en-US" sz="1800" b="1" dirty="0"/>
              <a:t>Operation Increase Sales and Profit' (OISP) is a campaign proposed to turn the numbers around.</a:t>
            </a:r>
          </a:p>
          <a:p>
            <a:pPr marL="0" indent="0">
              <a:buNone/>
            </a:pPr>
            <a:endParaRPr lang="en-US" sz="1800" b="1" dirty="0"/>
          </a:p>
          <a:p>
            <a:r>
              <a:rPr lang="en-US" sz="1800" b="1" dirty="0"/>
              <a:t>This analysis will show the ways we can explore to achieve this goal.</a:t>
            </a:r>
          </a:p>
          <a:p>
            <a:endParaRPr lang="en-US" b="1" dirty="0"/>
          </a:p>
        </p:txBody>
      </p:sp>
    </p:spTree>
    <p:extLst>
      <p:ext uri="{BB962C8B-B14F-4D97-AF65-F5344CB8AC3E}">
        <p14:creationId xmlns:p14="http://schemas.microsoft.com/office/powerpoint/2010/main" val="3843284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27">
            <a:extLst>
              <a:ext uri="{FF2B5EF4-FFF2-40B4-BE49-F238E27FC236}">
                <a16:creationId xmlns:a16="http://schemas.microsoft.com/office/drawing/2014/main" id="{B7E68695-0DB5-1946-B945-66E677B1128F}"/>
              </a:ext>
            </a:extLst>
          </p:cNvPr>
          <p:cNvPicPr>
            <a:picLocks noGrp="1" noChangeAspect="1"/>
          </p:cNvPicPr>
          <p:nvPr>
            <p:ph type="pic" sz="quarter" idx="13"/>
          </p:nvPr>
        </p:nvPicPr>
        <p:blipFill>
          <a:blip r:embed="rId2">
            <a:duotone>
              <a:schemeClr val="accent4">
                <a:shade val="45000"/>
                <a:satMod val="135000"/>
              </a:schemeClr>
              <a:prstClr val="white"/>
            </a:duotone>
            <a:alphaModFix amt="12000"/>
            <a:extLst>
              <a:ext uri="{BEBA8EAE-BF5A-486C-A8C5-ECC9F3942E4B}">
                <a14:imgProps xmlns:a14="http://schemas.microsoft.com/office/drawing/2010/main">
                  <a14:imgLayer r:embed="rId3">
                    <a14:imgEffect>
                      <a14:sharpenSoften amount="25000"/>
                    </a14:imgEffect>
                    <a14:imgEffect>
                      <a14:brightnessContrast bright="-40000" contrast="-20000"/>
                    </a14:imgEffect>
                  </a14:imgLayer>
                </a14:imgProps>
              </a:ext>
            </a:extLst>
          </a:blip>
          <a:srcRect l="15435" r="15435"/>
          <a:stretch/>
        </p:blipFill>
        <p:spPr>
          <a:xfrm>
            <a:off x="1134319" y="-2"/>
            <a:ext cx="11057681" cy="6858002"/>
          </a:xfr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r>
              <a:rPr lang="en-US" dirty="0"/>
              <a:t>EDA FINDINGS</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1589214" y="2603094"/>
            <a:ext cx="6145608" cy="4849283"/>
          </a:xfrm>
        </p:spPr>
        <p:txBody>
          <a:bodyPr/>
          <a:lstStyle/>
          <a:p>
            <a:pPr marL="285750" indent="-285750">
              <a:lnSpc>
                <a:spcPct val="200000"/>
              </a:lnSpc>
              <a:buFont typeface="Arial" panose="020B0604020202020204" pitchFamily="34" charset="0"/>
              <a:buChar char="•"/>
            </a:pPr>
            <a:r>
              <a:rPr lang="en-US" sz="2000" b="1" dirty="0">
                <a:latin typeface="Sagona ExtraLight" panose="02020303050505020204" pitchFamily="18" charset="0"/>
              </a:rPr>
              <a:t>The description of the data we are working with.</a:t>
            </a:r>
          </a:p>
          <a:p>
            <a:pPr marL="285750" indent="-285750">
              <a:lnSpc>
                <a:spcPct val="200000"/>
              </a:lnSpc>
              <a:buFont typeface="Arial" panose="020B0604020202020204" pitchFamily="34" charset="0"/>
              <a:buChar char="•"/>
            </a:pPr>
            <a:r>
              <a:rPr lang="en-US" sz="2000" b="1" dirty="0">
                <a:latin typeface="Sagona ExtraLight" panose="02020303050505020204" pitchFamily="18" charset="0"/>
              </a:rPr>
              <a:t>The findings</a:t>
            </a:r>
          </a:p>
          <a:p>
            <a:pPr marL="285750" indent="-285750">
              <a:lnSpc>
                <a:spcPct val="200000"/>
              </a:lnSpc>
              <a:buFont typeface="Arial" panose="020B0604020202020204" pitchFamily="34" charset="0"/>
              <a:buChar char="•"/>
            </a:pPr>
            <a:r>
              <a:rPr lang="en-US" sz="2000" b="1" dirty="0">
                <a:latin typeface="Sagona ExtraLight" panose="02020303050505020204" pitchFamily="18" charset="0"/>
              </a:rPr>
              <a:t>The summary visual story board</a:t>
            </a:r>
          </a:p>
          <a:p>
            <a:endParaRPr lang="en-US" dirty="0"/>
          </a:p>
        </p:txBody>
      </p:sp>
    </p:spTree>
    <p:extLst>
      <p:ext uri="{BB962C8B-B14F-4D97-AF65-F5344CB8AC3E}">
        <p14:creationId xmlns:p14="http://schemas.microsoft.com/office/powerpoint/2010/main" val="3072874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F5ECE-2D45-764D-A434-EA4997A38F9E}"/>
              </a:ext>
            </a:extLst>
          </p:cNvPr>
          <p:cNvSpPr>
            <a:spLocks noGrp="1"/>
          </p:cNvSpPr>
          <p:nvPr>
            <p:ph type="ctrTitle"/>
          </p:nvPr>
        </p:nvSpPr>
        <p:spPr>
          <a:xfrm>
            <a:off x="1351218" y="761110"/>
            <a:ext cx="3289100" cy="637507"/>
          </a:xfrm>
        </p:spPr>
        <p:txBody>
          <a:bodyPr/>
          <a:lstStyle/>
          <a:p>
            <a:r>
              <a:rPr lang="en-US" dirty="0"/>
              <a:t>DATA</a:t>
            </a:r>
          </a:p>
        </p:txBody>
      </p:sp>
      <p:sp>
        <p:nvSpPr>
          <p:cNvPr id="3" name="Text Placeholder 2">
            <a:extLst>
              <a:ext uri="{FF2B5EF4-FFF2-40B4-BE49-F238E27FC236}">
                <a16:creationId xmlns:a16="http://schemas.microsoft.com/office/drawing/2014/main" id="{96018F6A-34AE-124E-868D-D500FE5002BF}"/>
              </a:ext>
            </a:extLst>
          </p:cNvPr>
          <p:cNvSpPr>
            <a:spLocks noGrp="1"/>
          </p:cNvSpPr>
          <p:nvPr>
            <p:ph type="body" sz="quarter" idx="14"/>
          </p:nvPr>
        </p:nvSpPr>
        <p:spPr>
          <a:xfrm>
            <a:off x="1401324" y="1665963"/>
            <a:ext cx="3759399" cy="3720230"/>
          </a:xfrm>
        </p:spPr>
        <p:txBody>
          <a:bodyPr/>
          <a:lstStyle/>
          <a:p>
            <a:pPr marL="285750" indent="-285750">
              <a:lnSpc>
                <a:spcPct val="150000"/>
              </a:lnSpc>
              <a:buFont typeface="Arial" panose="020B0604020202020204" pitchFamily="34" charset="0"/>
              <a:buChar char="•"/>
            </a:pPr>
            <a:r>
              <a:rPr lang="en-US" sz="2400" b="1" dirty="0">
                <a:latin typeface="Sagona ExtraLight" panose="02020303050505020204" pitchFamily="18" charset="0"/>
                <a:cs typeface="Arial" panose="020B0604020202020204" pitchFamily="34" charset="0"/>
              </a:rPr>
              <a:t>51,289 observations</a:t>
            </a:r>
          </a:p>
          <a:p>
            <a:pPr marL="285750" indent="-285750">
              <a:lnSpc>
                <a:spcPct val="150000"/>
              </a:lnSpc>
              <a:buFont typeface="Arial" panose="020B0604020202020204" pitchFamily="34" charset="0"/>
              <a:buChar char="•"/>
            </a:pPr>
            <a:r>
              <a:rPr lang="en-US" sz="2400" b="1" dirty="0">
                <a:latin typeface="Sagona ExtraLight" panose="02020303050505020204" pitchFamily="18" charset="0"/>
                <a:cs typeface="Arial" panose="020B0604020202020204" pitchFamily="34" charset="0"/>
              </a:rPr>
              <a:t>13 Variables</a:t>
            </a:r>
          </a:p>
          <a:p>
            <a:pPr marL="285750" indent="-285750">
              <a:lnSpc>
                <a:spcPct val="150000"/>
              </a:lnSpc>
              <a:buFont typeface="Arial" panose="020B0604020202020204" pitchFamily="34" charset="0"/>
              <a:buChar char="•"/>
            </a:pPr>
            <a:r>
              <a:rPr lang="en-US" sz="2400" b="1" dirty="0">
                <a:latin typeface="Sagona ExtraLight" panose="02020303050505020204" pitchFamily="18" charset="0"/>
                <a:cs typeface="Arial" panose="020B0604020202020204" pitchFamily="34" charset="0"/>
              </a:rPr>
              <a:t>7  featured variables</a:t>
            </a:r>
          </a:p>
          <a:p>
            <a:pPr marL="285750" indent="-285750">
              <a:lnSpc>
                <a:spcPct val="150000"/>
              </a:lnSpc>
              <a:buFont typeface="Arial" panose="020B0604020202020204" pitchFamily="34" charset="0"/>
              <a:buChar char="•"/>
            </a:pPr>
            <a:r>
              <a:rPr lang="en-US" sz="2400" b="1" dirty="0">
                <a:latin typeface="Sagona ExtraLight" panose="02020303050505020204" pitchFamily="18" charset="0"/>
                <a:cs typeface="Arial" panose="020B0604020202020204" pitchFamily="34" charset="0"/>
              </a:rPr>
              <a:t>15 Categorical variables</a:t>
            </a:r>
          </a:p>
          <a:p>
            <a:pPr marL="285750" indent="-285750">
              <a:lnSpc>
                <a:spcPct val="150000"/>
              </a:lnSpc>
              <a:buFont typeface="Arial" panose="020B0604020202020204" pitchFamily="34" charset="0"/>
              <a:buChar char="•"/>
            </a:pPr>
            <a:r>
              <a:rPr lang="en-US" sz="2400" b="1" dirty="0">
                <a:latin typeface="Sagona ExtraLight" panose="02020303050505020204" pitchFamily="18" charset="0"/>
                <a:cs typeface="Arial" panose="020B0604020202020204" pitchFamily="34" charset="0"/>
              </a:rPr>
              <a:t>7 numerical variables</a:t>
            </a:r>
          </a:p>
          <a:p>
            <a:pPr marL="285750" indent="-285750">
              <a:buFont typeface="Arial" panose="020B0604020202020204" pitchFamily="34" charset="0"/>
              <a:buChar char="•"/>
            </a:pPr>
            <a:endParaRPr lang="en-US" dirty="0"/>
          </a:p>
        </p:txBody>
      </p:sp>
      <p:pic>
        <p:nvPicPr>
          <p:cNvPr id="10" name="Picture Placeholder 9">
            <a:extLst>
              <a:ext uri="{FF2B5EF4-FFF2-40B4-BE49-F238E27FC236}">
                <a16:creationId xmlns:a16="http://schemas.microsoft.com/office/drawing/2014/main" id="{DFD71B81-C215-4BAF-BD40-82432D9ACF2E}"/>
              </a:ext>
            </a:extLst>
          </p:cNvPr>
          <p:cNvPicPr>
            <a:picLocks noGrp="1" noChangeAspect="1"/>
          </p:cNvPicPr>
          <p:nvPr>
            <p:ph type="pic" sz="quarter" idx="10"/>
          </p:nvPr>
        </p:nvPicPr>
        <p:blipFill rotWithShape="1">
          <a:blip r:embed="rId2">
            <a:duotone>
              <a:prstClr val="black"/>
              <a:schemeClr val="accent4">
                <a:tint val="45000"/>
                <a:satMod val="400000"/>
              </a:schemeClr>
            </a:duotone>
            <a:alphaModFix amt="53000"/>
          </a:blip>
          <a:srcRect l="51436" t="41600" r="8240" b="19942"/>
          <a:stretch/>
        </p:blipFill>
        <p:spPr>
          <a:xfrm>
            <a:off x="5985356" y="761110"/>
            <a:ext cx="5731925" cy="4548438"/>
          </a:xfrm>
          <a:prstGeom prst="ellipse">
            <a:avLst/>
          </a:prstGeom>
          <a:ln>
            <a:noFill/>
          </a:ln>
          <a:effectLst>
            <a:softEdge rad="112500"/>
          </a:effectLst>
        </p:spPr>
      </p:pic>
    </p:spTree>
    <p:extLst>
      <p:ext uri="{BB962C8B-B14F-4D97-AF65-F5344CB8AC3E}">
        <p14:creationId xmlns:p14="http://schemas.microsoft.com/office/powerpoint/2010/main" val="3480697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7F0E66-CE8D-4D95-86D0-741FAF132A9F}"/>
              </a:ext>
            </a:extLst>
          </p:cNvPr>
          <p:cNvSpPr>
            <a:spLocks noGrp="1"/>
          </p:cNvSpPr>
          <p:nvPr>
            <p:ph type="ctrTitle"/>
          </p:nvPr>
        </p:nvSpPr>
        <p:spPr>
          <a:xfrm>
            <a:off x="1309346" y="273310"/>
            <a:ext cx="3289100" cy="637507"/>
          </a:xfrm>
        </p:spPr>
        <p:txBody>
          <a:bodyPr/>
          <a:lstStyle/>
          <a:p>
            <a:r>
              <a:rPr lang="en-US" dirty="0"/>
              <a:t>FINDINGS</a:t>
            </a:r>
          </a:p>
        </p:txBody>
      </p:sp>
      <p:pic>
        <p:nvPicPr>
          <p:cNvPr id="15" name="Picture 14">
            <a:extLst>
              <a:ext uri="{FF2B5EF4-FFF2-40B4-BE49-F238E27FC236}">
                <a16:creationId xmlns:a16="http://schemas.microsoft.com/office/drawing/2014/main" id="{B1F4B16C-E03B-40EE-88DA-0A6B4691DC8A}"/>
              </a:ext>
            </a:extLst>
          </p:cNvPr>
          <p:cNvPicPr>
            <a:picLocks noChangeAspect="1"/>
          </p:cNvPicPr>
          <p:nvPr/>
        </p:nvPicPr>
        <p:blipFill>
          <a:blip r:embed="rId2"/>
          <a:srcRect/>
          <a:stretch/>
        </p:blipFill>
        <p:spPr>
          <a:xfrm>
            <a:off x="565513" y="1084217"/>
            <a:ext cx="8611700" cy="4592906"/>
          </a:xfrm>
          <a:prstGeom prst="rect">
            <a:avLst/>
          </a:prstGeom>
        </p:spPr>
      </p:pic>
      <p:sp>
        <p:nvSpPr>
          <p:cNvPr id="16" name="Callout: Down Arrow 15">
            <a:extLst>
              <a:ext uri="{FF2B5EF4-FFF2-40B4-BE49-F238E27FC236}">
                <a16:creationId xmlns:a16="http://schemas.microsoft.com/office/drawing/2014/main" id="{08F799AE-1E7D-42DD-8624-8046348E81D6}"/>
              </a:ext>
            </a:extLst>
          </p:cNvPr>
          <p:cNvSpPr/>
          <p:nvPr/>
        </p:nvSpPr>
        <p:spPr>
          <a:xfrm rot="5400000">
            <a:off x="8252210" y="2698085"/>
            <a:ext cx="3564467" cy="4315097"/>
          </a:xfrm>
          <a:prstGeom prst="downArrowCallout">
            <a:avLst>
              <a:gd name="adj1" fmla="val 1569"/>
              <a:gd name="adj2" fmla="val 3472"/>
              <a:gd name="adj3" fmla="val 25000"/>
              <a:gd name="adj4" fmla="val 69370"/>
            </a:avLst>
          </a:prstGeom>
          <a:solidFill>
            <a:srgbClr val="860000">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Content Placeholder 15">
            <a:extLst>
              <a:ext uri="{FF2B5EF4-FFF2-40B4-BE49-F238E27FC236}">
                <a16:creationId xmlns:a16="http://schemas.microsoft.com/office/drawing/2014/main" id="{B2F873FC-F4F0-4899-998D-8A3A6189D926}"/>
              </a:ext>
            </a:extLst>
          </p:cNvPr>
          <p:cNvSpPr txBox="1">
            <a:spLocks/>
          </p:cNvSpPr>
          <p:nvPr/>
        </p:nvSpPr>
        <p:spPr>
          <a:xfrm>
            <a:off x="9308777" y="3158550"/>
            <a:ext cx="2883223" cy="406908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schemeClr val="accent1">
                    <a:lumMod val="20000"/>
                    <a:lumOff val="80000"/>
                  </a:schemeClr>
                </a:solidFill>
              </a:rPr>
              <a:t>The trend is very consistent and has maintained the same range of sales and profit for 4 years.</a:t>
            </a:r>
          </a:p>
          <a:p>
            <a:r>
              <a:rPr lang="en-US" sz="1800" b="1" dirty="0">
                <a:solidFill>
                  <a:schemeClr val="accent1">
                    <a:lumMod val="20000"/>
                    <a:lumOff val="80000"/>
                  </a:schemeClr>
                </a:solidFill>
              </a:rPr>
              <a:t>There are negative in our profit which equally means losses.</a:t>
            </a:r>
          </a:p>
          <a:p>
            <a:r>
              <a:rPr lang="en-US" sz="1800" b="1" dirty="0">
                <a:solidFill>
                  <a:schemeClr val="accent1">
                    <a:lumMod val="20000"/>
                    <a:lumOff val="80000"/>
                  </a:schemeClr>
                </a:solidFill>
              </a:rPr>
              <a:t>We have few outliers in sales which did not translate to profit.</a:t>
            </a:r>
          </a:p>
          <a:p>
            <a:endParaRPr lang="en-US" b="1" dirty="0"/>
          </a:p>
        </p:txBody>
      </p:sp>
    </p:spTree>
    <p:extLst>
      <p:ext uri="{BB962C8B-B14F-4D97-AF65-F5344CB8AC3E}">
        <p14:creationId xmlns:p14="http://schemas.microsoft.com/office/powerpoint/2010/main" val="22126325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DFC79B-02BE-457D-BA21-A9E8B4B81167}"/>
              </a:ext>
            </a:extLst>
          </p:cNvPr>
          <p:cNvSpPr>
            <a:spLocks noGrp="1"/>
          </p:cNvSpPr>
          <p:nvPr>
            <p:ph type="ctrTitle"/>
          </p:nvPr>
        </p:nvSpPr>
        <p:spPr>
          <a:xfrm>
            <a:off x="1276063" y="222670"/>
            <a:ext cx="3289100" cy="637507"/>
          </a:xfrm>
        </p:spPr>
        <p:txBody>
          <a:bodyPr/>
          <a:lstStyle/>
          <a:p>
            <a:r>
              <a:rPr lang="en-US" dirty="0"/>
              <a:t>FINDINGS</a:t>
            </a:r>
          </a:p>
        </p:txBody>
      </p:sp>
      <p:pic>
        <p:nvPicPr>
          <p:cNvPr id="12" name="Picture 11">
            <a:extLst>
              <a:ext uri="{FF2B5EF4-FFF2-40B4-BE49-F238E27FC236}">
                <a16:creationId xmlns:a16="http://schemas.microsoft.com/office/drawing/2014/main" id="{F3712F91-13C4-4D35-A878-2B619EB93A36}"/>
              </a:ext>
            </a:extLst>
          </p:cNvPr>
          <p:cNvPicPr>
            <a:picLocks noChangeAspect="1"/>
          </p:cNvPicPr>
          <p:nvPr/>
        </p:nvPicPr>
        <p:blipFill>
          <a:blip r:embed="rId2"/>
          <a:stretch>
            <a:fillRect/>
          </a:stretch>
        </p:blipFill>
        <p:spPr>
          <a:xfrm>
            <a:off x="1048004" y="1210149"/>
            <a:ext cx="7701425" cy="5134283"/>
          </a:xfrm>
          <a:prstGeom prst="rect">
            <a:avLst/>
          </a:prstGeom>
        </p:spPr>
      </p:pic>
      <p:sp>
        <p:nvSpPr>
          <p:cNvPr id="13" name="Callout: Down Arrow 12">
            <a:extLst>
              <a:ext uri="{FF2B5EF4-FFF2-40B4-BE49-F238E27FC236}">
                <a16:creationId xmlns:a16="http://schemas.microsoft.com/office/drawing/2014/main" id="{3C9853F0-DE57-4E6C-874B-8DB95D0F2970}"/>
              </a:ext>
            </a:extLst>
          </p:cNvPr>
          <p:cNvSpPr/>
          <p:nvPr/>
        </p:nvSpPr>
        <p:spPr>
          <a:xfrm rot="5400000">
            <a:off x="8252218" y="2698085"/>
            <a:ext cx="3564467" cy="4315097"/>
          </a:xfrm>
          <a:prstGeom prst="downArrowCallout">
            <a:avLst>
              <a:gd name="adj1" fmla="val 1569"/>
              <a:gd name="adj2" fmla="val 3472"/>
              <a:gd name="adj3" fmla="val 25000"/>
              <a:gd name="adj4" fmla="val 69370"/>
            </a:avLst>
          </a:prstGeom>
          <a:solidFill>
            <a:schemeClr val="accent4">
              <a:lumMod val="75000"/>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ntent Placeholder 15">
            <a:extLst>
              <a:ext uri="{FF2B5EF4-FFF2-40B4-BE49-F238E27FC236}">
                <a16:creationId xmlns:a16="http://schemas.microsoft.com/office/drawing/2014/main" id="{F44329BA-AB41-4ACB-9BA1-510DF5717623}"/>
              </a:ext>
            </a:extLst>
          </p:cNvPr>
          <p:cNvSpPr txBox="1">
            <a:spLocks/>
          </p:cNvSpPr>
          <p:nvPr/>
        </p:nvSpPr>
        <p:spPr>
          <a:xfrm>
            <a:off x="9308777" y="3615750"/>
            <a:ext cx="2883223" cy="406908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schemeClr val="bg1"/>
                </a:solidFill>
              </a:rPr>
              <a:t>APAC generates the most sales followed by the EU.</a:t>
            </a:r>
          </a:p>
          <a:p>
            <a:endParaRPr lang="en-US" sz="1800" b="1" dirty="0">
              <a:solidFill>
                <a:schemeClr val="bg1"/>
              </a:solidFill>
            </a:endParaRPr>
          </a:p>
          <a:p>
            <a:r>
              <a:rPr lang="en-US" sz="1800" b="1" dirty="0">
                <a:solidFill>
                  <a:schemeClr val="bg1"/>
                </a:solidFill>
              </a:rPr>
              <a:t>However, Canada generates the most profit while EMEA generates  the least.</a:t>
            </a:r>
          </a:p>
          <a:p>
            <a:endParaRPr lang="en-US" b="1" dirty="0"/>
          </a:p>
        </p:txBody>
      </p:sp>
    </p:spTree>
    <p:extLst>
      <p:ext uri="{BB962C8B-B14F-4D97-AF65-F5344CB8AC3E}">
        <p14:creationId xmlns:p14="http://schemas.microsoft.com/office/powerpoint/2010/main" val="3775842142"/>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1450</TotalTime>
  <Words>806</Words>
  <Application>Microsoft Office PowerPoint</Application>
  <PresentationFormat>Widescreen</PresentationFormat>
  <Paragraphs>69</Paragraphs>
  <Slides>16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Arial Black</vt:lpstr>
      <vt:lpstr>Calibri</vt:lpstr>
      <vt:lpstr>Calibri Light</vt:lpstr>
      <vt:lpstr>Helvetica Neue</vt:lpstr>
      <vt:lpstr>Sagona ExtraLight</vt:lpstr>
      <vt:lpstr>Speak Pro</vt:lpstr>
      <vt:lpstr>Wingdings</vt:lpstr>
      <vt:lpstr>Office Theme</vt:lpstr>
      <vt:lpstr>SUPERSTORE PROJECT</vt:lpstr>
      <vt:lpstr>Content</vt:lpstr>
      <vt:lpstr>BACKGROUND</vt:lpstr>
      <vt:lpstr>Who we are:</vt:lpstr>
      <vt:lpstr>PROBLEM STATEMENT</vt:lpstr>
      <vt:lpstr>EDA FINDINGS</vt:lpstr>
      <vt:lpstr>DATA</vt:lpstr>
      <vt:lpstr>FINDINGS</vt:lpstr>
      <vt:lpstr>FINDINGS</vt:lpstr>
      <vt:lpstr>FINDINGS</vt:lpstr>
      <vt:lpstr>FINDINGS</vt:lpstr>
      <vt:lpstr>FINDINGS</vt:lpstr>
      <vt:lpstr>FINDINGS</vt:lpstr>
      <vt:lpstr>FINDINGS</vt:lpstr>
      <vt:lpstr>Recommendations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 goes Here</dc:title>
  <dc:creator>Esther Reginald Yeboah</dc:creator>
  <cp:lastModifiedBy>Esther Reginald Yeboah</cp:lastModifiedBy>
  <cp:revision>34</cp:revision>
  <dcterms:created xsi:type="dcterms:W3CDTF">2022-06-13T09:53:39Z</dcterms:created>
  <dcterms:modified xsi:type="dcterms:W3CDTF">2022-06-15T09:17:20Z</dcterms:modified>
</cp:coreProperties>
</file>

<file path=docProps/thumbnail.jpeg>
</file>